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4D03-674C-BA4A-BCEF-D13F29BD4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10E67-B6F1-ED44-9B37-63448AA36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402A5-1A2B-4F4D-A651-5ADE8BC6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8DAA-F603-BF47-9341-0ACC05B51436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67F84-6744-2A44-BABA-0DA2881EB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025F5-A855-2D47-B6B7-D96B90D8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125-7A74-5243-982B-88F34FD4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76FF-A424-6043-832A-815BA767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6CC8F-DFC9-674B-B80B-DC5605A25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D1258-9A89-4B44-860F-2800306E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8DAA-F603-BF47-9341-0ACC05B51436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D6B78-BFF0-9241-A814-455FC960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0A084-BE6B-D243-88A8-64738B84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125-7A74-5243-982B-88F34FD4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3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07476-F153-104F-9F45-6A424184A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50EC0-F26B-7148-A8C9-D6641C87D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6B68-3F55-9740-9232-4FB3AF58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8DAA-F603-BF47-9341-0ACC05B51436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6F683-D03E-4D48-A13C-060F5D5C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85B17-3A82-B545-BAE7-2EA71BBF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125-7A74-5243-982B-88F34FD4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1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19FD-4CE1-3E48-B932-1329394A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688BA-0CB6-5B4B-8A38-75706F554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4EE38-839D-2C4A-BDDD-8DF63F93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8DAA-F603-BF47-9341-0ACC05B51436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A9AB-C915-C24F-8F9B-6576E0F4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7FF5E-BF46-4047-9FBC-B474F2E2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125-7A74-5243-982B-88F34FD4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2B28-44EE-5E4A-B43A-EB0B22A25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B8719-EFF6-7440-BE3A-B95FC87A4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952D1-8920-5C48-B477-57C84A1C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8DAA-F603-BF47-9341-0ACC05B51436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5F3A6-1BA9-3346-AB18-CA1DCBAA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D433-AB77-A848-BB8B-CCADA2BC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125-7A74-5243-982B-88F34FD4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9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DA11-D702-2D4C-8D4E-C27FD929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21113-AC5F-354F-A9F0-10159A1D2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05EC1-0838-3344-ABE7-4013AD8C6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57D62-3EC5-2443-9E33-FA41F38A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8DAA-F603-BF47-9341-0ACC05B51436}" type="datetimeFigureOut">
              <a:rPr lang="en-US" smtClean="0"/>
              <a:t>1/21/22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E0A58-B514-ED48-A148-CA436E74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62453-8013-1E4D-8F3D-C1CCE43CB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125-7A74-5243-982B-88F34FD4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2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E46C-3DC1-8A4F-82C0-81645082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554FC-5CFA-4846-BBA3-68B7981C6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EFB26-3030-BF42-8A16-E18CFFBBA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E5DA4-774E-DD46-88C1-80084CFC4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24260-A196-0E4D-BFF1-638AF82DD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11129D-D2D0-8546-A714-E2ED519A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8DAA-F603-BF47-9341-0ACC05B51436}" type="datetimeFigureOut">
              <a:rPr lang="en-US" smtClean="0"/>
              <a:t>1/21/22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CE76D-354B-7940-9429-9CBD3F5D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DE0E5E-D94F-1045-89B1-45C9852C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125-7A74-5243-982B-88F34FD4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2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75B3-9CDF-8846-98AE-34BB9E28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5F803-22AA-4B4A-B379-E0DD32FF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8DAA-F603-BF47-9341-0ACC05B51436}" type="datetimeFigureOut">
              <a:rPr lang="en-US" smtClean="0"/>
              <a:t>1/21/22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1AC76-7929-B044-9822-79C246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D535F-B8AB-7541-B9C8-3EBC7A03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125-7A74-5243-982B-88F34FD4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6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64BD2-F916-7E4B-A38D-6F015894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8DAA-F603-BF47-9341-0ACC05B51436}" type="datetimeFigureOut">
              <a:rPr lang="en-US" smtClean="0"/>
              <a:t>1/21/22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01196-66CE-E14F-A139-9459EE2C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0634B-4A1B-C744-864E-12416E0B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125-7A74-5243-982B-88F34FD4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19CF-98DF-2C4D-972D-9BD2C1AA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23A57-695F-A94E-AFAD-6E363453C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2D6F8-F166-1245-ACD2-5513A78D2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90DB0-0301-014B-92C7-C52FEFE1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8DAA-F603-BF47-9341-0ACC05B51436}" type="datetimeFigureOut">
              <a:rPr lang="en-US" smtClean="0"/>
              <a:t>1/21/22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A48DD-E427-3A4B-8238-6C89E689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A94B1-56D0-B543-9F43-5A87C777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125-7A74-5243-982B-88F34FD4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AF816-EE1D-7B4B-874F-EB0A10375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8758B-4F05-F64B-8D03-FFE262428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182D2-7699-FE4B-9A7C-A1633995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02ABC-D63B-9245-B9D7-AF0E9342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8DAA-F603-BF47-9341-0ACC05B51436}" type="datetimeFigureOut">
              <a:rPr lang="en-US" smtClean="0"/>
              <a:t>1/21/22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A9DE2-B565-984F-9D73-BEEF278F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8DE09-0CDC-0A4E-A620-74D2A07E3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125-7A74-5243-982B-88F34FD4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9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D93F8-A2B8-B647-8690-D05E8278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7E01B-755C-E34A-A3F9-5E3979742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CBB60-EE8B-E248-9FCB-3383E02E3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8DAA-F603-BF47-9341-0ACC05B51436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B68F-403E-7641-8EB4-493FED88B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6796B-FADF-6249-902E-CBDF93A52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125-7A74-5243-982B-88F34FD4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7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1353-4262-5442-B0BC-3F1F1370BD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Pyrexia Of Unknown Origin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5F85D-4661-D24E-AFAD-FC5B2927C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Amrish Sukumaran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9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1186-1EFD-F04E-9E60-902592C7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HIV – ASSOCIATED FUO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18E1-2F9D-3B4E-9B91-3575BA8E1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Same definition + HIV</a:t>
            </a:r>
          </a:p>
          <a:p>
            <a:endParaRPr lang="en-IN" dirty="0"/>
          </a:p>
          <a:p>
            <a:r>
              <a:rPr lang="en-IN" dirty="0"/>
              <a:t>CD4 Specific infections</a:t>
            </a:r>
          </a:p>
          <a:p>
            <a:endParaRPr lang="en-IN" dirty="0"/>
          </a:p>
          <a:p>
            <a:r>
              <a:rPr lang="en-IN" dirty="0"/>
              <a:t>Causes</a:t>
            </a:r>
          </a:p>
          <a:p>
            <a:pPr lvl="1"/>
            <a:r>
              <a:rPr lang="en-IN" dirty="0"/>
              <a:t>70% - TB</a:t>
            </a:r>
          </a:p>
          <a:p>
            <a:pPr lvl="1"/>
            <a:r>
              <a:rPr lang="en-IN" dirty="0"/>
              <a:t>10% – Cryptococcosis</a:t>
            </a:r>
          </a:p>
          <a:p>
            <a:pPr lvl="1"/>
            <a:r>
              <a:rPr lang="en-IN" dirty="0"/>
              <a:t>7% - PCP</a:t>
            </a:r>
          </a:p>
          <a:p>
            <a:pPr lvl="1"/>
            <a:r>
              <a:rPr lang="en-IN" dirty="0"/>
              <a:t>2% - CAP</a:t>
            </a:r>
          </a:p>
          <a:p>
            <a:pPr lvl="1"/>
            <a:r>
              <a:rPr lang="en-IN" dirty="0"/>
              <a:t>Others – Amoebic liver abscess, Histoplasmosis, NHL, IRIS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0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DADE-7C29-274D-A8E4-D83DD5A1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6EEB73-F356-8948-8ACB-41C92F269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41" y="7342"/>
            <a:ext cx="11631392" cy="6850657"/>
          </a:xfrm>
        </p:spPr>
      </p:pic>
    </p:spTree>
    <p:extLst>
      <p:ext uri="{BB962C8B-B14F-4D97-AF65-F5344CB8AC3E}">
        <p14:creationId xmlns:p14="http://schemas.microsoft.com/office/powerpoint/2010/main" val="261165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583A-6398-AF43-9EC7-F2839DCE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116F-C75E-644F-8866-A2BE0295A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Harrison 20</a:t>
            </a:r>
            <a:r>
              <a:rPr lang="en-IN" baseline="30000" dirty="0"/>
              <a:t>th</a:t>
            </a:r>
            <a:r>
              <a:rPr lang="en-IN" dirty="0"/>
              <a:t> Edition</a:t>
            </a:r>
          </a:p>
          <a:p>
            <a:endParaRPr lang="en-IN" dirty="0"/>
          </a:p>
          <a:p>
            <a:r>
              <a:rPr lang="en-IN" dirty="0"/>
              <a:t>API Textbook of Medicine 9</a:t>
            </a:r>
            <a:r>
              <a:rPr lang="en-IN" baseline="30000" dirty="0"/>
              <a:t>th</a:t>
            </a:r>
            <a:r>
              <a:rPr lang="en-IN" dirty="0"/>
              <a:t>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63CDC-F475-7D40-9A7A-292C0C15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36" y="172700"/>
            <a:ext cx="10515600" cy="1325563"/>
          </a:xfrm>
        </p:spPr>
        <p:txBody>
          <a:bodyPr/>
          <a:lstStyle/>
          <a:p>
            <a:r>
              <a:rPr lang="en-IN" dirty="0"/>
              <a:t>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A3D4-6766-864E-BA3F-172CC6EB5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766" y="1321837"/>
            <a:ext cx="10293739" cy="508000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By </a:t>
            </a:r>
            <a:r>
              <a:rPr lang="en-IN" dirty="0" err="1"/>
              <a:t>Petersdorf</a:t>
            </a:r>
            <a:r>
              <a:rPr lang="en-IN" dirty="0"/>
              <a:t> &amp; </a:t>
            </a:r>
            <a:r>
              <a:rPr lang="en-IN" dirty="0" err="1"/>
              <a:t>Beeson</a:t>
            </a:r>
            <a:r>
              <a:rPr lang="en-IN" dirty="0"/>
              <a:t> 1961</a:t>
            </a:r>
          </a:p>
          <a:p>
            <a:endParaRPr lang="en-IN" dirty="0"/>
          </a:p>
          <a:p>
            <a:r>
              <a:rPr lang="en-IN" dirty="0"/>
              <a:t>New criteria </a:t>
            </a:r>
          </a:p>
          <a:p>
            <a:pPr lvl="1"/>
            <a:r>
              <a:rPr lang="en-IN" dirty="0"/>
              <a:t>Fever &gt;38.3 C (101 F) x 2 Occasions</a:t>
            </a:r>
          </a:p>
          <a:p>
            <a:pPr lvl="1"/>
            <a:r>
              <a:rPr lang="en-IN" dirty="0"/>
              <a:t>Duration &gt; 3 weeks</a:t>
            </a:r>
          </a:p>
          <a:p>
            <a:pPr lvl="1"/>
            <a:r>
              <a:rPr lang="en-IN" dirty="0"/>
              <a:t>No </a:t>
            </a:r>
            <a:r>
              <a:rPr lang="en-IN" dirty="0" err="1"/>
              <a:t>immuno-compramised</a:t>
            </a:r>
            <a:r>
              <a:rPr lang="en-IN" dirty="0"/>
              <a:t> state</a:t>
            </a:r>
          </a:p>
          <a:p>
            <a:pPr lvl="1"/>
            <a:r>
              <a:rPr lang="en-IN" dirty="0"/>
              <a:t>No diagnosis even after </a:t>
            </a:r>
          </a:p>
          <a:p>
            <a:pPr lvl="2"/>
            <a:r>
              <a:rPr lang="en-IN" dirty="0"/>
              <a:t>History</a:t>
            </a:r>
          </a:p>
          <a:p>
            <a:pPr lvl="2"/>
            <a:r>
              <a:rPr lang="en-IN" dirty="0"/>
              <a:t>Examination </a:t>
            </a:r>
          </a:p>
          <a:p>
            <a:pPr lvl="2"/>
            <a:r>
              <a:rPr lang="en-IN" dirty="0"/>
              <a:t>Investigations</a:t>
            </a:r>
          </a:p>
          <a:p>
            <a:pPr lvl="3"/>
            <a:r>
              <a:rPr lang="en-IN" dirty="0"/>
              <a:t>CBC, RFT, LFT, Inflammatory Markers, Auto-immune work up </a:t>
            </a:r>
          </a:p>
          <a:p>
            <a:pPr lvl="3"/>
            <a:r>
              <a:rPr lang="en-IN" dirty="0"/>
              <a:t>Urine R/E, C/S, Blood C/S x 3</a:t>
            </a:r>
          </a:p>
          <a:p>
            <a:pPr lvl="3"/>
            <a:r>
              <a:rPr lang="en-IN" dirty="0"/>
              <a:t>Imaging – CXR, USG</a:t>
            </a:r>
          </a:p>
          <a:p>
            <a:pPr lvl="3"/>
            <a:r>
              <a:rPr lang="en-IN" dirty="0"/>
              <a:t>TB – TST/ IGRA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1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9ACD-73FF-9B44-B9D8-B7C25F88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FUO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4154A-A84C-7F4F-A00A-CC0491ABC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By Durack and Street</a:t>
            </a:r>
          </a:p>
          <a:p>
            <a:endParaRPr lang="en-IN" dirty="0"/>
          </a:p>
          <a:p>
            <a:r>
              <a:rPr lang="en-IN" dirty="0"/>
              <a:t>4 Categories</a:t>
            </a:r>
          </a:p>
          <a:p>
            <a:endParaRPr lang="en-IN" dirty="0"/>
          </a:p>
          <a:p>
            <a:pPr lvl="1"/>
            <a:r>
              <a:rPr lang="en-IN" dirty="0"/>
              <a:t>Classical FUO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Nosocomial FUO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Neutropenic FUO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HIV associated FUO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3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FD14-96BB-1243-A409-D5EAC0EC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CLASSICAL FUO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87A50-4B1A-E146-BDB7-78FE0AB07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Same definition</a:t>
            </a:r>
          </a:p>
          <a:p>
            <a:endParaRPr lang="en-IN" dirty="0"/>
          </a:p>
          <a:p>
            <a:r>
              <a:rPr lang="en-IN" dirty="0"/>
              <a:t>Causes</a:t>
            </a:r>
          </a:p>
          <a:p>
            <a:pPr lvl="1"/>
            <a:r>
              <a:rPr lang="en-IN" dirty="0"/>
              <a:t>Infections – 53% - TB, abscess, Bacterial Endocarditis, Leishmaniasis</a:t>
            </a:r>
          </a:p>
          <a:p>
            <a:pPr lvl="1"/>
            <a:r>
              <a:rPr lang="en-IN" dirty="0"/>
              <a:t>Neoplasm – 17% - NHL, HL, </a:t>
            </a:r>
            <a:r>
              <a:rPr lang="en-IN" dirty="0" err="1"/>
              <a:t>Leukemia</a:t>
            </a:r>
            <a:endParaRPr lang="en-IN" dirty="0"/>
          </a:p>
          <a:p>
            <a:pPr lvl="1"/>
            <a:r>
              <a:rPr lang="en-IN" dirty="0"/>
              <a:t>Auto-immune – 11% - SLE, MCTD, </a:t>
            </a:r>
            <a:r>
              <a:rPr lang="en-IN" dirty="0" err="1"/>
              <a:t>Takayasu’s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1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B532-1204-7A41-AD1E-00D136D8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320A6B9-15E5-9346-ACB3-0943D8F02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74" y="69574"/>
            <a:ext cx="9317652" cy="6718852"/>
          </a:xfrm>
        </p:spPr>
      </p:pic>
    </p:spTree>
    <p:extLst>
      <p:ext uri="{BB962C8B-B14F-4D97-AF65-F5344CB8AC3E}">
        <p14:creationId xmlns:p14="http://schemas.microsoft.com/office/powerpoint/2010/main" val="260495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2307-E8D3-9A4B-9D36-53345BB5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Nosocomial FUO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DB605-BAE2-5B41-AC23-F51262F6C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Same Definition + Hospitalised Pt + Duration – 3days</a:t>
            </a:r>
          </a:p>
          <a:p>
            <a:endParaRPr lang="en-IN" dirty="0"/>
          </a:p>
          <a:p>
            <a:r>
              <a:rPr lang="en-IN" dirty="0"/>
              <a:t>Causes</a:t>
            </a:r>
          </a:p>
          <a:p>
            <a:pPr lvl="1"/>
            <a:r>
              <a:rPr lang="en-IN" dirty="0"/>
              <a:t>Post Op - Abscess, </a:t>
            </a:r>
            <a:r>
              <a:rPr lang="en-IN" dirty="0" err="1"/>
              <a:t>Hematoma</a:t>
            </a:r>
            <a:r>
              <a:rPr lang="en-IN" dirty="0"/>
              <a:t>, FB</a:t>
            </a:r>
          </a:p>
          <a:p>
            <a:pPr lvl="1"/>
            <a:r>
              <a:rPr lang="en-IN" dirty="0"/>
              <a:t>Infected prosthesis or catheter</a:t>
            </a:r>
          </a:p>
          <a:p>
            <a:pPr lvl="1"/>
            <a:r>
              <a:rPr lang="en-IN" dirty="0"/>
              <a:t>Clostridium Difficile colitis, </a:t>
            </a:r>
            <a:r>
              <a:rPr lang="en-IN" dirty="0" err="1"/>
              <a:t>Acalculous</a:t>
            </a:r>
            <a:r>
              <a:rPr lang="en-IN" dirty="0"/>
              <a:t> cholecystitis</a:t>
            </a:r>
          </a:p>
          <a:p>
            <a:pPr lvl="1"/>
            <a:r>
              <a:rPr lang="en-IN" dirty="0"/>
              <a:t>DVT, Pul. Embolism, Drug Fever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0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6D43-8F03-6F47-9184-C0F9FD5A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C12981-BEF1-F54E-A904-ED8A07AA4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83" y="72769"/>
            <a:ext cx="6466633" cy="6712462"/>
          </a:xfrm>
        </p:spPr>
      </p:pic>
    </p:spTree>
    <p:extLst>
      <p:ext uri="{BB962C8B-B14F-4D97-AF65-F5344CB8AC3E}">
        <p14:creationId xmlns:p14="http://schemas.microsoft.com/office/powerpoint/2010/main" val="426958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CEE96-91FD-C441-ADE2-730F2718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NEUTROPENIC FUO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65DCB-17FC-6242-BCC4-095291460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Same definition + ANC &lt; 500</a:t>
            </a:r>
          </a:p>
          <a:p>
            <a:endParaRPr lang="en-IN" dirty="0"/>
          </a:p>
          <a:p>
            <a:r>
              <a:rPr lang="en-IN" dirty="0"/>
              <a:t>Causes</a:t>
            </a:r>
          </a:p>
          <a:p>
            <a:pPr lvl="1"/>
            <a:r>
              <a:rPr lang="en-IN" dirty="0"/>
              <a:t>Invasive Fungal Infections – Pneumonia, Sinusitis, Dental Abscess</a:t>
            </a:r>
          </a:p>
          <a:p>
            <a:pPr lvl="1"/>
            <a:r>
              <a:rPr lang="en-IN" dirty="0"/>
              <a:t>Bacterial – E. Coli, </a:t>
            </a:r>
            <a:r>
              <a:rPr lang="en-IN" dirty="0" err="1"/>
              <a:t>Klebsiella</a:t>
            </a:r>
            <a:r>
              <a:rPr lang="en-IN" dirty="0"/>
              <a:t>, Pseudomonas, S. aureus, CONS</a:t>
            </a:r>
          </a:p>
          <a:p>
            <a:pPr lvl="1"/>
            <a:r>
              <a:rPr lang="en-IN" dirty="0"/>
              <a:t>Viral – CMV, HSV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5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61E3-4620-3149-A39A-DF44786B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C18054-A5C9-F34D-AD2B-0FCEDF197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80" y="0"/>
            <a:ext cx="4432040" cy="6866440"/>
          </a:xfrm>
        </p:spPr>
      </p:pic>
    </p:spTree>
    <p:extLst>
      <p:ext uri="{BB962C8B-B14F-4D97-AF65-F5344CB8AC3E}">
        <p14:creationId xmlns:p14="http://schemas.microsoft.com/office/powerpoint/2010/main" val="142955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Pyrexia Of Unknown Origin</vt:lpstr>
      <vt:lpstr>DEFINITION</vt:lpstr>
      <vt:lpstr>Types of FUO</vt:lpstr>
      <vt:lpstr>CLASSICAL FUO</vt:lpstr>
      <vt:lpstr>PowerPoint Presentation</vt:lpstr>
      <vt:lpstr>Nosocomial FUO</vt:lpstr>
      <vt:lpstr>PowerPoint Presentation</vt:lpstr>
      <vt:lpstr>NEUTROPENIC FUO</vt:lpstr>
      <vt:lpstr>PowerPoint Presentation</vt:lpstr>
      <vt:lpstr>HIV – ASSOCIATED FUO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Pyrexia Of Unknown Origin</dc:title>
  <dc:creator>Amrish Sukumaran</dc:creator>
  <cp:lastModifiedBy>Amrish Sukumaran</cp:lastModifiedBy>
  <cp:revision>2</cp:revision>
  <dcterms:created xsi:type="dcterms:W3CDTF">2022-01-21T05:14:50Z</dcterms:created>
  <dcterms:modified xsi:type="dcterms:W3CDTF">2022-01-21T06:31:02Z</dcterms:modified>
</cp:coreProperties>
</file>